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  <p:sldMasterId id="2147483693" r:id="rId3"/>
    <p:sldMasterId id="2147483705" r:id="rId4"/>
    <p:sldMasterId id="2147483717" r:id="rId5"/>
    <p:sldMasterId id="2147483729" r:id="rId6"/>
  </p:sldMasterIdLst>
  <p:notesMasterIdLst>
    <p:notesMasterId r:id="rId27"/>
  </p:notesMasterIdLst>
  <p:handoutMasterIdLst>
    <p:handoutMasterId r:id="rId28"/>
  </p:handoutMasterIdLst>
  <p:sldIdLst>
    <p:sldId id="256" r:id="rId7"/>
    <p:sldId id="263" r:id="rId8"/>
    <p:sldId id="287" r:id="rId9"/>
    <p:sldId id="282" r:id="rId10"/>
    <p:sldId id="264" r:id="rId11"/>
    <p:sldId id="271" r:id="rId12"/>
    <p:sldId id="272" r:id="rId13"/>
    <p:sldId id="284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8" r:id="rId23"/>
    <p:sldId id="281" r:id="rId24"/>
    <p:sldId id="289" r:id="rId25"/>
    <p:sldId id="259" r:id="rId26"/>
  </p:sldIdLst>
  <p:sldSz cx="9144000" cy="5143500" type="screen16x9"/>
  <p:notesSz cx="6808788" cy="99409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9" autoAdjust="0"/>
    <p:restoredTop sz="94668" autoAdjust="0"/>
  </p:normalViewPr>
  <p:slideViewPr>
    <p:cSldViewPr>
      <p:cViewPr varScale="1">
        <p:scale>
          <a:sx n="115" d="100"/>
          <a:sy n="115" d="100"/>
        </p:scale>
        <p:origin x="-102" y="-4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09E8836-200A-4A47-9FF7-4C52A7FE3162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EF8307-9C52-4248-B830-457DB3543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276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B3896-0A7A-43E3-8C16-608E62DC429A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FD2B9-8B52-4DE4-B11C-6A7BA3D0D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99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219075" y="811213"/>
            <a:ext cx="7202488" cy="40528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54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A1DACA9-F859-8249-B882-024F93EA0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D4E6AB18-1491-5B76-5AFB-BB82C63E47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016FCCEA-C1D3-7ACC-474E-33F207D8B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84CDD44-BDFB-42D7-69BF-4EDF4D877A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97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AC78FE6-1983-39CF-DCE3-4B453EC92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8536BC1C-D225-3E68-55AE-13744F05BA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C9A813EB-2D40-5704-19B7-F81B57DB6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3F50A56-6CFD-6C97-4D4B-53074F83A3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480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EC625F2-2D6C-24BB-03F0-3B674CA76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0CBC574C-D38C-7282-8AB0-6EB5A5A17C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15FAFA3F-9A48-8998-7C55-E1FEF494D8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719089C-2AC0-7863-0AD3-73C8F57B45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2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93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60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32F0D30-0F87-4B85-0C3E-B0C366398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1B3D3D0C-2DCA-7BB6-4594-9C21792944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1F7B9809-0A8C-1065-ACE5-CDECD0753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DFBC410-2911-EA8D-FF0D-AADF502C3F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0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AC0F55C-DF25-0069-C3B4-ECD051B62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3ACFC6F8-4C4E-C033-30BB-E1848216BC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2F340A16-EDDF-AFCA-FC55-8A9A6429C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0049C94-AF50-5316-C9AA-51A43BD9C8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999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D89513E-9703-1A9E-7634-A359D08B0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C6CF0D5A-0330-76B4-1514-7B9A12DB15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4206BF9C-7B72-BEE5-7558-BF64FA1BA8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506C22B-55F2-F5EA-18BD-8E1DA6AD83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26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F15E3FF-E598-B1CD-638E-36C1A10D3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B5D151CA-851E-0E50-FA7A-FB5E5C07BC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FCFE0E53-B0DE-8476-5687-D795B2CEDB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7BA1995-AB7C-9816-E6FE-B185400711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44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72F2495-CC29-9AEB-B677-8D4C36792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AEAE6473-1929-4DC3-9C17-740CF26194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1E4B213B-1AA3-EB2E-5692-D64C75ADF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B275255-DB42-FF11-2739-F73C319BAC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689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C47AB694-26ED-6744-7433-08B8F7243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EDFF1FCC-1081-B81B-EEAF-B7D006F2AF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39EED992-C39B-68DE-DBE1-B5BB266AF5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E61CC4-FFFC-C485-C3D3-2D01CAE528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56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B886-6163-46A1-8E6C-5409DAF58903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E904-7906-4148-9D9D-6C734D8E6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30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7859-FB4C-435E-A65A-CB365991D12A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C109-0716-471F-861B-AD183A244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FDC62-46CF-4772-BE23-579865DD88BF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27A26-50A5-4457-9C19-5A10574AE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04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09F6-25FF-47BD-8C88-8DDFFF3EEB71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BADFC-F33D-48F5-BD21-771FCCE0A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467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912D0-EA7E-43EF-BD62-570F048A05C3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7CA9-0EA0-46C2-84B9-67060EF9C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77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pPr/>
              <a:t>2/24/2026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33375" y="1097280"/>
            <a:ext cx="3998214" cy="3451311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="" xmlns:a16="http://schemas.microsoft.com/office/drawing/2014/main" id="{904E943F-C687-D3B3-4E36-65D69E3E2F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018" y="1097280"/>
            <a:ext cx="3998214" cy="3451311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pic>
        <p:nvPicPr>
          <p:cNvPr id="9" name="Рисунок 8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4934" y="92609"/>
            <a:ext cx="691470" cy="630990"/>
          </a:xfrm>
          <a:prstGeom prst="rect">
            <a:avLst/>
          </a:prstGeom>
          <a:ln>
            <a:noFill/>
          </a:ln>
        </p:spPr>
      </p:pic>
      <p:sp>
        <p:nvSpPr>
          <p:cNvPr id="11" name="Title 1">
            <a:extLst>
              <a:ext uri="{FF2B5EF4-FFF2-40B4-BE49-F238E27FC236}">
                <a16:creationId xmlns=""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1" y="322957"/>
            <a:ext cx="6536531" cy="418338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Segoe UI (Основной текст)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pic>
        <p:nvPicPr>
          <p:cNvPr id="12" name="Picture 2" descr="C:\Users\CDO\Desktop\Pobeda80_logo_reduced_tex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2" y="249424"/>
            <a:ext cx="1385888" cy="55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398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2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601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50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753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63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9366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2DE796B5-EBCD-44AF-90A9-44CA72B2A346}"/>
              </a:ext>
            </a:extLst>
          </p:cNvPr>
          <p:cNvSpPr/>
          <p:nvPr userDrawn="1"/>
        </p:nvSpPr>
        <p:spPr>
          <a:xfrm>
            <a:off x="1044129" y="74548"/>
            <a:ext cx="7340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i="0" dirty="0">
                <a:solidFill>
                  <a:schemeClr val="tx2">
                    <a:lumMod val="75000"/>
                  </a:schemeClr>
                </a:solidFill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2567252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835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20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78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154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105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77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98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483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942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9366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567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353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38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0277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62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677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825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210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208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776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7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скиро пк и про"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CDO\Desktop\vk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149330"/>
            <a:ext cx="787305" cy="78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CDO\Desktop\qr-cod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137916"/>
            <a:ext cx="788642" cy="78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9366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2DE796B5-EBCD-44AF-90A9-44CA72B2A346}"/>
              </a:ext>
            </a:extLst>
          </p:cNvPr>
          <p:cNvSpPr/>
          <p:nvPr userDrawn="1"/>
        </p:nvSpPr>
        <p:spPr>
          <a:xfrm>
            <a:off x="1044129" y="74548"/>
            <a:ext cx="7340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i="0" dirty="0">
                <a:solidFill>
                  <a:schemeClr val="tx2">
                    <a:lumMod val="75000"/>
                  </a:schemeClr>
                </a:solidFill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pic>
        <p:nvPicPr>
          <p:cNvPr id="1026" name="Picture 2" descr="C:\Users\CDO\Desktop\tg-4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" y="4148235"/>
            <a:ext cx="788400" cy="78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DO\Desktop\qr-max-2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9" y="4141267"/>
            <a:ext cx="818862" cy="80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7323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0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538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623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806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92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249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838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150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275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8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9366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2DE796B5-EBCD-44AF-90A9-44CA72B2A346}"/>
              </a:ext>
            </a:extLst>
          </p:cNvPr>
          <p:cNvSpPr/>
          <p:nvPr userDrawn="1"/>
        </p:nvSpPr>
        <p:spPr>
          <a:xfrm>
            <a:off x="1044129" y="74548"/>
            <a:ext cx="7340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i="0" dirty="0">
                <a:solidFill>
                  <a:schemeClr val="tx2">
                    <a:lumMod val="75000"/>
                  </a:schemeClr>
                </a:solidFill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pic>
        <p:nvPicPr>
          <p:cNvPr id="17" name="Picture 5" descr="C:\Users\CDO\Desktop\vk2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149330"/>
            <a:ext cx="787305" cy="78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C:\Users\CDO\Desktop\qr-code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137916"/>
            <a:ext cx="788642" cy="78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CDO\Desktop\tg-4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" y="4148235"/>
            <a:ext cx="788400" cy="78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CDO\Desktop\qr-max-2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9" y="4141267"/>
            <a:ext cx="818862" cy="80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9331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223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6504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780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698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679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876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366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909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62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5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E86C-60C4-4006-9ECF-98916D8BB764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08F94-90FD-42FD-9E6E-298FEACA8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364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5841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364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0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6017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446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344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644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046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2700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9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509D6-0EB3-4C63-B355-43A53DE0ABFD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54E70-9D45-4D2B-8B00-7AA87E866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3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44F49-F6A9-4C54-A3D0-0978AAD61A9D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1CBAF-113A-4479-AB46-952556559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E72F-84FA-4EF7-9205-2042A9EDF0BC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FB29-A3A2-4566-A61B-5B64FBCEE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47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D569F5-3C30-42C8-9095-316ACE3DC5F5}" type="datetimeFigureOut">
              <a:rPr lang="ru-RU"/>
              <a:pPr>
                <a:defRPr/>
              </a:pPr>
              <a:t>24.02.2026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6BA82B-A376-4000-A6CF-5C09BDCC6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5" r:id="rId2"/>
    <p:sldLayoutId id="2147483676" r:id="rId3"/>
    <p:sldLayoutId id="2147483677" r:id="rId4"/>
    <p:sldLayoutId id="2147483678" r:id="rId5"/>
    <p:sldLayoutId id="2147483668" r:id="rId6"/>
    <p:sldLayoutId id="2147483669" r:id="rId7"/>
    <p:sldLayoutId id="214748367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80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020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731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56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96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08B994D-F0E6-48E1-B349-8B81DDACFA0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D37763-5933-4882-B4A2-E082FB048ED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90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21.png"/><Relationship Id="rId5" Type="http://schemas.openxmlformats.org/officeDocument/2006/relationships/hyperlink" Target="https://staviropk.ru/" TargetMode="Externa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49.png"/><Relationship Id="rId5" Type="http://schemas.openxmlformats.org/officeDocument/2006/relationships/image" Target="../media/image21.png"/><Relationship Id="rId4" Type="http://schemas.openxmlformats.org/officeDocument/2006/relationships/hyperlink" Target="https://fioco.ru/ru/osok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1923678"/>
            <a:ext cx="8229601" cy="857250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  <a:latin typeface="Arial" charset="0"/>
                <a:cs typeface="Arial" charset="0"/>
              </a:rPr>
              <a:t>ЭФФЕКТИВНАЯ МЕЖУРОВНЕВАЯ СИСТЕМА АДРЕСНОЙ ПОДДЕРЖКИ ШКОЛ С НИЗКИМИ РЕЗУЛЬТАТАМИ ОБУЧЕНИЯ: МАКРО- и МИКРОРИСКИ, ПЕРСПЕКТИВЫ РАЗВИТИЯ В 2026 ГОДУ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5220072" y="3878795"/>
            <a:ext cx="370790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solidFill>
                  <a:srgbClr val="002060"/>
                </a:solidFill>
                <a:latin typeface="Bahnschrift Light SemiCondensed" pitchFamily="34" charset="0"/>
                <a:ea typeface="+mn-ea"/>
                <a:cs typeface="Sakkal Majalla" panose="020B0604020202020204" pitchFamily="2" charset="-78"/>
              </a:rPr>
              <a:t>Устименко Татьяна Алексеевна, </a:t>
            </a:r>
            <a:r>
              <a:rPr lang="ru-RU" sz="1600" dirty="0">
                <a:solidFill>
                  <a:srgbClr val="002060"/>
                </a:solidFill>
                <a:latin typeface="Bahnschrift Light SemiCondensed" pitchFamily="34" charset="0"/>
                <a:ea typeface="+mn-ea"/>
                <a:cs typeface="Sakkal Majalla" panose="020B0604020202020204" pitchFamily="2" charset="-78"/>
              </a:rPr>
              <a:t>проректор по информатизации и проектной деятельности СКИРО ПК и ПРО, кандидат педагогических наук, доцент</a:t>
            </a:r>
            <a:endParaRPr lang="ru-RU" sz="1600" dirty="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393" y="58823"/>
            <a:ext cx="743787" cy="78473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2C53264E-E5BD-369C-D8DF-D4E7588B6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05272D81-5768-D21A-BE5D-F7BB9D57BE36}"/>
              </a:ext>
            </a:extLst>
          </p:cNvPr>
          <p:cNvSpPr/>
          <p:nvPr/>
        </p:nvSpPr>
        <p:spPr>
          <a:xfrm>
            <a:off x="1238272" y="204819"/>
            <a:ext cx="6052181" cy="55399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СРЕДНЕГО БАЛЛА ПО ГИА ШКОЛЫ ОТ СРЕДНЕГО БАЛЛА ПО РЕГИОНУ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05814A70-A216-F906-1D90-30F2158C75B2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EA5FE7D3-FA74-31E8-695D-C07EAC3D8CEB}"/>
              </a:ext>
            </a:extLst>
          </p:cNvPr>
          <p:cNvGrpSpPr/>
          <p:nvPr/>
        </p:nvGrpSpPr>
        <p:grpSpPr>
          <a:xfrm>
            <a:off x="8008957" y="-360211"/>
            <a:ext cx="1554006" cy="1563592"/>
            <a:chOff x="10677226" y="-445448"/>
            <a:chExt cx="2071739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6BEBF0FA-39AB-D3E3-4A7E-6D0E6C0172C3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58DAE0A1-4E0B-4D8D-99E9-015DE6BCAFFF}"/>
                </a:ext>
              </a:extLst>
            </p:cNvPr>
            <p:cNvSpPr/>
            <p:nvPr/>
          </p:nvSpPr>
          <p:spPr>
            <a:xfrm>
              <a:off x="10776032" y="405749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КРИТЕРИЙ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251EEE54-3699-51F1-B4F2-B19031B95586}"/>
              </a:ext>
            </a:extLst>
          </p:cNvPr>
          <p:cNvCxnSpPr>
            <a:cxnSpLocks/>
          </p:cNvCxnSpPr>
          <p:nvPr/>
        </p:nvCxnSpPr>
        <p:spPr>
          <a:xfrm>
            <a:off x="8034713" y="732524"/>
            <a:ext cx="381722" cy="38646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CA8C883-D80E-AB86-37D8-ADF78C1CC7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77507">
            <a:off x="5973870" y="758239"/>
            <a:ext cx="635563" cy="3749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09DD2BB-46FC-F28C-CA2B-CC2EC70C66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13555">
            <a:off x="8490601" y="730720"/>
            <a:ext cx="635563" cy="374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17" y="86194"/>
            <a:ext cx="1010500" cy="768163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, число, снимок экрана, Параллельный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2A1220C6-934C-0172-48FC-E695A535D85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2597"/>
            <a:ext cx="9144000" cy="380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22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02FF5EB-7FA8-20BF-A8F1-6B34C6A9B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58A67919-9796-C45C-3E80-28B95EDF9BA7}"/>
              </a:ext>
            </a:extLst>
          </p:cNvPr>
          <p:cNvSpPr/>
          <p:nvPr/>
        </p:nvSpPr>
        <p:spPr>
          <a:xfrm>
            <a:off x="740158" y="112425"/>
            <a:ext cx="7390336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НИЗКИХ РЕЗУЛЬТАТОВ ВПР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EB7F3B47-D3AE-B312-6F4E-F151E85798D7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1E31E1F1-6DA6-8977-4A4F-A0B3270436FC}"/>
              </a:ext>
            </a:extLst>
          </p:cNvPr>
          <p:cNvGrpSpPr/>
          <p:nvPr/>
        </p:nvGrpSpPr>
        <p:grpSpPr>
          <a:xfrm>
            <a:off x="8008957" y="-360211"/>
            <a:ext cx="1554006" cy="1563592"/>
            <a:chOff x="10677226" y="-445448"/>
            <a:chExt cx="2071739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515736AF-D6A8-C44B-B03A-5D9663A5C6AF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8B22FCA3-D283-777F-B0A4-910AFAF069D6}"/>
                </a:ext>
              </a:extLst>
            </p:cNvPr>
            <p:cNvSpPr/>
            <p:nvPr/>
          </p:nvSpPr>
          <p:spPr>
            <a:xfrm>
              <a:off x="10776032" y="405749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КРИТЕРИЙ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2B9B88CB-564C-2907-D988-52CC8FA0F840}"/>
                  </a:ext>
                </a:extLst>
              </p:cNvPr>
              <p:cNvSpPr txBox="1"/>
              <p:nvPr/>
            </p:nvSpPr>
            <p:spPr>
              <a:xfrm>
                <a:off x="612711" y="1047220"/>
                <a:ext cx="8025320" cy="1685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337661" algn="just"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750"/>
                  </a:spcAft>
                </a:pPr>
                <a:r>
                  <a:rPr lang="ru-RU" sz="1500" b="1" dirty="0">
                    <a:solidFill>
                      <a:srgbClr val="4472C4">
                        <a:lumMod val="50000"/>
                      </a:srgb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Индекс низких результатов оценочной процедуры </a:t>
                </a:r>
                <a:r>
                  <a:rPr lang="ru-RU" sz="1500" dirty="0">
                    <a:solidFill>
                      <a:srgbClr val="4472C4">
                        <a:lumMod val="50000"/>
                      </a:srgb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(ВПР) вычисляется как доля участников оценочной процедуры в параллели, результаты которых хотя бы по одному из предметов этой оценочной процедуры, сдаваемому в массовых масштабах, ниже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ru-RU" sz="1500" dirty="0">
                    <a:solidFill>
                      <a:srgbClr val="4472C4">
                        <a:lumMod val="50000"/>
                      </a:srgb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ru-RU" sz="1500" i="1">
                            <a:solidFill>
                              <a:srgbClr val="4472C4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ru-RU" sz="1500" dirty="0">
                    <a:solidFill>
                      <a:srgbClr val="4472C4">
                        <a:lumMod val="50000"/>
                      </a:srgb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нижняя граница, задаваемая как минимальный балл по спецификации оценочной процедуры плюс 5 % от максимальной суммы баллов, которые можно набрать в этой оценочной процедуре по этому предмету в этой параллели.</a:t>
                </a:r>
                <a:endParaRPr lang="ru-RU" sz="1500" dirty="0">
                  <a:solidFill>
                    <a:srgbClr val="4472C4">
                      <a:lumMod val="50000"/>
                    </a:srgb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B9B88CB-564C-2907-D988-52CC8FA0F8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11" y="1047220"/>
                <a:ext cx="8025320" cy="1685077"/>
              </a:xfrm>
              <a:prstGeom prst="rect">
                <a:avLst/>
              </a:prstGeom>
              <a:blipFill rotWithShape="0">
                <a:blip r:embed="rId3"/>
                <a:stretch>
                  <a:fillRect l="-304" r="-304" b="-1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8" y="147534"/>
            <a:ext cx="101050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2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289B02B2-9F7B-572C-7024-57FD292CB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B31E5D90-F940-F5C3-3B53-F8E81FA2234F}"/>
              </a:ext>
            </a:extLst>
          </p:cNvPr>
          <p:cNvSpPr/>
          <p:nvPr/>
        </p:nvSpPr>
        <p:spPr>
          <a:xfrm>
            <a:off x="740158" y="112425"/>
            <a:ext cx="7390336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НИЗКИХ РЕЗУЛЬТАТОВ ВПР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CEF38F76-AC40-9095-F815-4B8676120E99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029CFFEC-BF33-51B5-67D3-D9548CACFBE9}"/>
              </a:ext>
            </a:extLst>
          </p:cNvPr>
          <p:cNvGrpSpPr/>
          <p:nvPr/>
        </p:nvGrpSpPr>
        <p:grpSpPr>
          <a:xfrm>
            <a:off x="7941716" y="-360211"/>
            <a:ext cx="1479892" cy="1563592"/>
            <a:chOff x="10587582" y="-445448"/>
            <a:chExt cx="1972933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B4FB7EE0-9639-9CEC-92CA-91A0BAC2C7F1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31CDE6F7-239D-D976-7DF4-6049E49C3576}"/>
                </a:ext>
              </a:extLst>
            </p:cNvPr>
            <p:cNvSpPr/>
            <p:nvPr/>
          </p:nvSpPr>
          <p:spPr>
            <a:xfrm>
              <a:off x="10587582" y="324185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КРИТЕРИЙ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7232BDA-43CF-F130-D902-C34EA06796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748895"/>
            <a:ext cx="635563" cy="3749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B3F5699-EF24-B8FA-9EC4-9CB2F199D1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748895"/>
            <a:ext cx="635563" cy="3749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12" y="112425"/>
            <a:ext cx="1010500" cy="768163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линия, число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BE466D00-DA0E-266D-EF17-980123BC96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2246"/>
            <a:ext cx="9144000" cy="297900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12610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1F4C0F1C-5670-3769-BF08-1A8D0B48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7B970FC6-E3B0-CA8A-65A6-2D4FAB45DB6B}"/>
              </a:ext>
            </a:extLst>
          </p:cNvPr>
          <p:cNvSpPr/>
          <p:nvPr/>
        </p:nvSpPr>
        <p:spPr>
          <a:xfrm>
            <a:off x="740158" y="112425"/>
            <a:ext cx="7390336" cy="32316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КЛАССИФИКАЦИЯ ШКОЛ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990AC72F-4D15-70B3-3E05-ECEEA538BB79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5DFD96C6-EAF7-B3EC-7762-E014FCDAE2EE}"/>
              </a:ext>
            </a:extLst>
          </p:cNvPr>
          <p:cNvGrpSpPr/>
          <p:nvPr/>
        </p:nvGrpSpPr>
        <p:grpSpPr>
          <a:xfrm>
            <a:off x="8008953" y="-360211"/>
            <a:ext cx="1904808" cy="1563592"/>
            <a:chOff x="10677226" y="-445448"/>
            <a:chExt cx="2539415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36CA39FD-7649-824B-40CB-4C166DAE0135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7B0FF653-43D3-75CA-D540-2D906F47336E}"/>
                </a:ext>
              </a:extLst>
            </p:cNvPr>
            <p:cNvSpPr/>
            <p:nvPr/>
          </p:nvSpPr>
          <p:spPr>
            <a:xfrm>
              <a:off x="10776032" y="405749"/>
              <a:ext cx="2440609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классификация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1B8E71E-3810-233F-9E79-BEA868A6CD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7719" y="959820"/>
            <a:ext cx="7127877" cy="38010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" y="37503"/>
            <a:ext cx="101050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88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63F812C-CEA1-FDD7-8C33-C5AB00281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9D3C8857-23C1-18E4-6CC1-61970B5839A9}"/>
              </a:ext>
            </a:extLst>
          </p:cNvPr>
          <p:cNvSpPr/>
          <p:nvPr/>
        </p:nvSpPr>
        <p:spPr>
          <a:xfrm>
            <a:off x="740158" y="112425"/>
            <a:ext cx="7390336" cy="32316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КЛАССИФИКАЦИЯ ШКОЛ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657A8DBC-C57E-D623-AD05-110990EBF30D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D6FA8BF6-B58E-EBC1-A6BD-C6C7519BCC40}"/>
              </a:ext>
            </a:extLst>
          </p:cNvPr>
          <p:cNvGrpSpPr/>
          <p:nvPr/>
        </p:nvGrpSpPr>
        <p:grpSpPr>
          <a:xfrm>
            <a:off x="8008953" y="-360211"/>
            <a:ext cx="1904808" cy="1563592"/>
            <a:chOff x="10677226" y="-445448"/>
            <a:chExt cx="2539415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633DE365-A715-ECAA-F8EA-31200A948EF7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4D8FF6A8-8A7A-069A-1FAB-EB5A4E1C37F9}"/>
                </a:ext>
              </a:extLst>
            </p:cNvPr>
            <p:cNvSpPr/>
            <p:nvPr/>
          </p:nvSpPr>
          <p:spPr>
            <a:xfrm>
              <a:off x="10776032" y="405749"/>
              <a:ext cx="2440609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классификация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087162-8868-6224-7E53-E6EBC79CE9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5" y="1191866"/>
            <a:ext cx="8110156" cy="275976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93" y="70434"/>
            <a:ext cx="101050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64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89458D53-0204-4897-AD20-26D17D357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2EAB6ED9-4DCF-237D-77BD-5DA84EAF44B9}"/>
              </a:ext>
            </a:extLst>
          </p:cNvPr>
          <p:cNvSpPr/>
          <p:nvPr/>
        </p:nvSpPr>
        <p:spPr>
          <a:xfrm>
            <a:off x="740158" y="112425"/>
            <a:ext cx="7390336" cy="32316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КЛАССИФИКАЦИЯ ШКОЛ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18400204-3974-85DC-16C4-709567B4A30D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9CB88E79-0C51-0E0F-2F31-10346E2F9DF0}"/>
              </a:ext>
            </a:extLst>
          </p:cNvPr>
          <p:cNvGrpSpPr/>
          <p:nvPr/>
        </p:nvGrpSpPr>
        <p:grpSpPr>
          <a:xfrm>
            <a:off x="8008953" y="-360211"/>
            <a:ext cx="1904808" cy="1563592"/>
            <a:chOff x="10677226" y="-445448"/>
            <a:chExt cx="2539415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A9A1B8C1-FF84-1AFD-78FD-6F06F800DB59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A291D97F-A21C-18A8-8FBB-2F6A6249EFF9}"/>
                </a:ext>
              </a:extLst>
            </p:cNvPr>
            <p:cNvSpPr/>
            <p:nvPr/>
          </p:nvSpPr>
          <p:spPr>
            <a:xfrm>
              <a:off x="10776032" y="405749"/>
              <a:ext cx="2440609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классификация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82" y="28426"/>
            <a:ext cx="1010500" cy="7681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82" y="14"/>
            <a:ext cx="1010500" cy="76816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снимок экрана, число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BCC4F823-0AE8-ECCF-BB57-527895D06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483" y="581441"/>
            <a:ext cx="5629275" cy="435292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39179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0FE47F66-B47E-5103-C82F-3F52DE87D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19C4934B-8A26-A357-A52C-2B29481A2A2C}"/>
              </a:ext>
            </a:extLst>
          </p:cNvPr>
          <p:cNvSpPr/>
          <p:nvPr/>
        </p:nvSpPr>
        <p:spPr>
          <a:xfrm>
            <a:off x="740158" y="112425"/>
            <a:ext cx="7390336" cy="55399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ОТБОР ШКОЛ, ФУНКЦИОНИРУЮЩИХ В ЗОНЕ РИСКА СНИЖЕНИЯ ОБРАЗОВАТЕЛЬНЫХ РЕЗУЛЬТАТОВ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8D51739E-0404-A0B9-D1E0-94BB7D8A2604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2A03D857-DD7A-2BC6-8D8A-330C9902C8D8}"/>
              </a:ext>
            </a:extLst>
          </p:cNvPr>
          <p:cNvGrpSpPr/>
          <p:nvPr/>
        </p:nvGrpSpPr>
        <p:grpSpPr>
          <a:xfrm>
            <a:off x="8008957" y="-360211"/>
            <a:ext cx="1554006" cy="1563592"/>
            <a:chOff x="10677226" y="-445448"/>
            <a:chExt cx="2071739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CDD71D63-F21E-9201-B779-B2A548E3F4DE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288C26EB-EC9F-253D-D08B-D451DB4C2A90}"/>
                </a:ext>
              </a:extLst>
            </p:cNvPr>
            <p:cNvSpPr/>
            <p:nvPr/>
          </p:nvSpPr>
          <p:spPr>
            <a:xfrm>
              <a:off x="10776032" y="405749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КРИТЕРИИ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37" y="32605"/>
            <a:ext cx="687443" cy="522581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число, снимок экран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88E2AFD1-D164-FF96-C1F9-75651B897A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" y="1227558"/>
            <a:ext cx="9144000" cy="348178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7A5E8948-78B8-ED06-E29C-1003921E30E7}"/>
              </a:ext>
            </a:extLst>
          </p:cNvPr>
          <p:cNvCxnSpPr/>
          <p:nvPr/>
        </p:nvCxnSpPr>
        <p:spPr>
          <a:xfrm>
            <a:off x="7686789" y="876761"/>
            <a:ext cx="288032" cy="2880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="" xmlns:a16="http://schemas.microsoft.com/office/drawing/2014/main" id="{90B7815C-AFC4-0734-F0A2-825831E426D8}"/>
              </a:ext>
            </a:extLst>
          </p:cNvPr>
          <p:cNvCxnSpPr/>
          <p:nvPr/>
        </p:nvCxnSpPr>
        <p:spPr>
          <a:xfrm>
            <a:off x="8649977" y="866552"/>
            <a:ext cx="288032" cy="2880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31078CA-CDF7-969A-B8A0-9E24B988BBB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874" y="859545"/>
            <a:ext cx="420660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0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E3602535-17B0-2A0C-03D6-8C838A4EF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6B9F0C5-99C0-1D9E-BAFC-C88579D59D7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31640" y="195486"/>
            <a:ext cx="6552728" cy="5857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latin typeface="Segoe UI (Основной текст)"/>
              </a:rPr>
              <a:t>МЕРОПРИЯТИЯ ПРОЕКТА В 2026 ГОДУ</a:t>
            </a:r>
            <a:endParaRPr lang="ru-RU" sz="3600" dirty="0">
              <a:solidFill>
                <a:srgbClr val="00206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5" name="Прямоугольник 3">
            <a:extLst>
              <a:ext uri="{FF2B5EF4-FFF2-40B4-BE49-F238E27FC236}">
                <a16:creationId xmlns="" xmlns:a16="http://schemas.microsoft.com/office/drawing/2014/main" id="{63413DC5-8641-D2F3-03F5-6071E1E52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08" y="2139702"/>
            <a:ext cx="8807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 dirty="0">
                <a:latin typeface="Arial" charset="0"/>
              </a:rPr>
              <a:t>	</a:t>
            </a:r>
            <a:endParaRPr lang="ru-RU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D523114-E7A3-C9A8-BBCF-2FCEDC49CE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2872" y="68064"/>
            <a:ext cx="743776" cy="780356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8A085854-CA8A-5D52-7D98-BCF81E882A90}"/>
              </a:ext>
            </a:extLst>
          </p:cNvPr>
          <p:cNvCxnSpPr/>
          <p:nvPr/>
        </p:nvCxnSpPr>
        <p:spPr>
          <a:xfrm>
            <a:off x="2771800" y="1107598"/>
            <a:ext cx="0" cy="401191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131D337-0B27-123B-3102-02AB480D8E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611" y="1053994"/>
            <a:ext cx="30483" cy="4035902"/>
          </a:xfrm>
          <a:prstGeom prst="rect">
            <a:avLst/>
          </a:prstGeom>
        </p:spPr>
      </p:pic>
      <p:pic>
        <p:nvPicPr>
          <p:cNvPr id="9" name="Рисунок 8" descr="Изображение выглядит как одежда, человек, стул, женщин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B1BEFEC9-F006-9C94-9A88-9A8803835F6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16" y="1036118"/>
            <a:ext cx="2520277" cy="1426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 descr="Изображение выглядит как Человеческое лицо, одежда, человек, женщин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83E2F807-EF0F-D7BC-99C4-2B42C075C6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032" y="1036118"/>
            <a:ext cx="1682787" cy="14247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Рисунок 16" descr="Изображение выглядит как одежда, человек, в помещении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C43288C5-C79B-C8DC-D45D-37FF1880F89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733" y="1038144"/>
            <a:ext cx="3468076" cy="14247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AAA6B3C-95E2-A060-5A21-BD4A496CFAD6}"/>
              </a:ext>
            </a:extLst>
          </p:cNvPr>
          <p:cNvSpPr txBox="1"/>
          <p:nvPr/>
        </p:nvSpPr>
        <p:spPr>
          <a:xfrm>
            <a:off x="22605" y="2565934"/>
            <a:ext cx="2855408" cy="283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ДЛЯ МОУО:</a:t>
            </a:r>
          </a:p>
          <a:p>
            <a:pPr marL="285750" indent="-285750">
              <a:lnSpc>
                <a:spcPts val="1400"/>
              </a:lnSpc>
              <a:buFontTx/>
              <a:buChar char="-"/>
            </a:pPr>
            <a:r>
              <a:rPr lang="ru-RU" sz="1400" b="1" i="1" dirty="0">
                <a:solidFill>
                  <a:schemeClr val="accent4">
                    <a:lumMod val="50000"/>
                  </a:schemeClr>
                </a:solidFill>
              </a:rPr>
              <a:t>март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проведение  мастер-классов,</a:t>
            </a:r>
          </a:p>
          <a:p>
            <a:pPr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рецензирование муниципальных дорожных карт;</a:t>
            </a:r>
          </a:p>
          <a:p>
            <a:pPr marL="285750" indent="-285750">
              <a:lnSpc>
                <a:spcPts val="1400"/>
              </a:lnSpc>
              <a:buFontTx/>
              <a:buChar char="-"/>
            </a:pPr>
            <a:r>
              <a:rPr lang="ru-RU" sz="1400" b="1" i="1" dirty="0">
                <a:solidFill>
                  <a:schemeClr val="accent4">
                    <a:lumMod val="50000"/>
                  </a:schemeClr>
                </a:solidFill>
              </a:rPr>
              <a:t>апрель</a:t>
            </a:r>
          </a:p>
          <a:p>
            <a:pPr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проведение консультаций; </a:t>
            </a:r>
          </a:p>
          <a:p>
            <a:pPr marL="285750" indent="-285750">
              <a:lnSpc>
                <a:spcPts val="1400"/>
              </a:lnSpc>
              <a:buFontTx/>
              <a:buChar char="-"/>
            </a:pPr>
            <a:r>
              <a:rPr lang="ru-RU" sz="1400" b="1" i="1" dirty="0">
                <a:solidFill>
                  <a:schemeClr val="accent4">
                    <a:lumMod val="50000"/>
                  </a:schemeClr>
                </a:solidFill>
              </a:rPr>
              <a:t>ноябрь</a:t>
            </a:r>
          </a:p>
          <a:p>
            <a:pPr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рецензирование документов, подтверждающих реализацию муниципальных ДК</a:t>
            </a:r>
          </a:p>
          <a:p>
            <a:pPr>
              <a:lnSpc>
                <a:spcPts val="1400"/>
              </a:lnSpc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endParaRPr lang="ru-RU" sz="16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1B5CDF6-BABE-8E15-D0AF-F580DF12C525}"/>
              </a:ext>
            </a:extLst>
          </p:cNvPr>
          <p:cNvSpPr txBox="1"/>
          <p:nvPr/>
        </p:nvSpPr>
        <p:spPr>
          <a:xfrm>
            <a:off x="2855407" y="2565934"/>
            <a:ext cx="3629303" cy="2315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УПРАВЛЕНЧЕСКИХ КОМАНД:</a:t>
            </a:r>
          </a:p>
          <a:p>
            <a:pPr marL="285750" marR="0" lvl="0" indent="-2857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март-апрель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реализация программы ДПО,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проведение проектных сессий;</a:t>
            </a:r>
          </a:p>
          <a:p>
            <a:pPr marL="285750" marR="0" lvl="0" indent="-2857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апрель, сентябрь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проведение консультаций; </a:t>
            </a:r>
          </a:p>
          <a:p>
            <a:pPr marL="285750" marR="0" lvl="0" indent="-2857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май-июнь, ноябрь-декабрь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рецензирование программных документов школ и документов, подтверждающих их реализацию;</a:t>
            </a:r>
          </a:p>
          <a:p>
            <a:pPr marR="0" lvl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- март-</a:t>
            </a:r>
            <a:r>
              <a:rPr kumimoji="0" lang="ru-RU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апрел</a:t>
            </a:r>
            <a:r>
              <a:rPr lang="ru-RU" sz="1400" b="1" i="1" dirty="0">
                <a:solidFill>
                  <a:srgbClr val="8064A2">
                    <a:lumMod val="50000"/>
                  </a:srgbClr>
                </a:solidFill>
              </a:rPr>
              <a:t>ь, октябрь-ноябрь</a:t>
            </a:r>
          </a:p>
          <a:p>
            <a:pPr marR="0" lvl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проведение стажировок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F929594-EF52-7EA8-D41F-D8F3159E16C0}"/>
              </a:ext>
            </a:extLst>
          </p:cNvPr>
          <p:cNvSpPr txBox="1"/>
          <p:nvPr/>
        </p:nvSpPr>
        <p:spPr>
          <a:xfrm>
            <a:off x="6706473" y="2584611"/>
            <a:ext cx="2437527" cy="1777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ДЛЯ ПЕДАГОГОВ:</a:t>
            </a:r>
          </a:p>
          <a:p>
            <a:pPr marL="285750" marR="0" lvl="0" indent="-2857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март-апрель, сентябрь-ноябрь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реализация 2-х программ ДПО;</a:t>
            </a:r>
          </a:p>
          <a:p>
            <a:pPr marL="0" marR="0" lvl="0" indent="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проведение мастер-классов в рамках выездного мероприятия «Педагогический десант»</a:t>
            </a:r>
          </a:p>
        </p:txBody>
      </p:sp>
    </p:spTree>
    <p:extLst>
      <p:ext uri="{BB962C8B-B14F-4D97-AF65-F5344CB8AC3E}">
        <p14:creationId xmlns:p14="http://schemas.microsoft.com/office/powerpoint/2010/main" val="2045447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Изображение выглядит как текст, снимок экрана, Веб-сайт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5FF55EDB-E34F-97EF-77DF-62EC2386AE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1205"/>
            <a:ext cx="9144000" cy="33552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3479" y="71846"/>
            <a:ext cx="8830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СОПРОВОЖДЕНИЕ ПРОЕКТА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7016681" y="1936542"/>
            <a:ext cx="672737" cy="39841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7380312" y="2415764"/>
            <a:ext cx="653144" cy="202474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380312" y="2422030"/>
            <a:ext cx="653144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75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69528" y="3626967"/>
            <a:ext cx="1632857" cy="195944"/>
          </a:xfrm>
          <a:prstGeom prst="rect">
            <a:avLst/>
          </a:prstGeom>
          <a:solidFill>
            <a:srgbClr val="343F4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832088" y="3577366"/>
            <a:ext cx="143691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25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проекта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704750"/>
            <a:ext cx="5362303" cy="1894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40533" y="4704750"/>
            <a:ext cx="275626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Методика идентификации школ</a:t>
            </a:r>
          </a:p>
        </p:txBody>
      </p:sp>
      <p:cxnSp>
        <p:nvCxnSpPr>
          <p:cNvPr id="14" name="Прямая со стрелкой 13"/>
          <p:cNvCxnSpPr>
            <a:cxnSpLocks/>
          </p:cNvCxnSpPr>
          <p:nvPr/>
        </p:nvCxnSpPr>
        <p:spPr>
          <a:xfrm flipH="1">
            <a:off x="1906789" y="3750161"/>
            <a:ext cx="1756381" cy="93625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588224" y="3718949"/>
            <a:ext cx="306977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586" y="3632074"/>
            <a:ext cx="397799" cy="17375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87" y="88290"/>
            <a:ext cx="690432" cy="52125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3058" y="414020"/>
            <a:ext cx="3814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https://staviropk.ru/</a:t>
            </a:r>
            <a:endParaRPr lang="ru-RU" dirty="0"/>
          </a:p>
          <a:p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79806836-33D2-67CB-3275-385A0641E49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91761"/>
            <a:ext cx="743776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40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A999687-84EC-E3F4-C37B-3038BA9B1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D590F2AD-9EAD-4F0A-DF9B-174DE4FA7CF4}"/>
              </a:ext>
            </a:extLst>
          </p:cNvPr>
          <p:cNvSpPr/>
          <p:nvPr/>
        </p:nvSpPr>
        <p:spPr>
          <a:xfrm>
            <a:off x="2189387" y="1491630"/>
            <a:ext cx="1634276" cy="2831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Изображение выглядит как текст, снимок экрана, Шрифт, число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C4CF9098-1D20-8C72-9D50-F2972DFA8C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" y="927596"/>
            <a:ext cx="9144000" cy="30586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5AEA13F-FE25-12CB-DC21-E34B28BD5296}"/>
              </a:ext>
            </a:extLst>
          </p:cNvPr>
          <p:cNvSpPr txBox="1"/>
          <p:nvPr/>
        </p:nvSpPr>
        <p:spPr>
          <a:xfrm>
            <a:off x="163479" y="71846"/>
            <a:ext cx="8830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СОПРОВОЖДЕНИЕ ПРОЕКТА</a:t>
            </a: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="" xmlns:a16="http://schemas.microsoft.com/office/drawing/2014/main" id="{CABBE097-0DC3-2B00-5298-2F3F2DD7BA97}"/>
              </a:ext>
            </a:extLst>
          </p:cNvPr>
          <p:cNvCxnSpPr/>
          <p:nvPr/>
        </p:nvCxnSpPr>
        <p:spPr>
          <a:xfrm>
            <a:off x="1619672" y="959443"/>
            <a:ext cx="672737" cy="39841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041E326-CDA3-DAEA-3AB8-E51E5E9EBF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87" y="88290"/>
            <a:ext cx="690432" cy="5212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98D9C5A-EF1E-0871-DF84-FF41342BE495}"/>
              </a:ext>
            </a:extLst>
          </p:cNvPr>
          <p:cNvSpPr txBox="1"/>
          <p:nvPr/>
        </p:nvSpPr>
        <p:spPr>
          <a:xfrm>
            <a:off x="3233058" y="414020"/>
            <a:ext cx="3814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https://fioco.ru/ru/osoko</a:t>
            </a:r>
            <a:endParaRPr lang="ru-RU" dirty="0"/>
          </a:p>
          <a:p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53972EA0-A8EB-8E01-3CE2-4556318CE3B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91761"/>
            <a:ext cx="743776" cy="780356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85D9A7D-D37A-40D7-6A19-3CF0AFB798DE}"/>
              </a:ext>
            </a:extLst>
          </p:cNvPr>
          <p:cNvSpPr/>
          <p:nvPr/>
        </p:nvSpPr>
        <p:spPr>
          <a:xfrm>
            <a:off x="1906789" y="3089682"/>
            <a:ext cx="1801115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853C7972-87B6-ADAB-24BC-59941500C73F}"/>
              </a:ext>
            </a:extLst>
          </p:cNvPr>
          <p:cNvSpPr txBox="1"/>
          <p:nvPr/>
        </p:nvSpPr>
        <p:spPr>
          <a:xfrm>
            <a:off x="2022548" y="3031683"/>
            <a:ext cx="180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2060"/>
                </a:solidFill>
              </a:rPr>
              <a:t>Методика адресной помощи ШНОР (500+)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A3F272FB-E066-1DB5-301D-6A0C369895F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4754">
            <a:off x="2697474" y="2488770"/>
            <a:ext cx="798645" cy="530398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9BB680D3-8759-438E-2AF5-90DA075A082E}"/>
              </a:ext>
            </a:extLst>
          </p:cNvPr>
          <p:cNvSpPr/>
          <p:nvPr/>
        </p:nvSpPr>
        <p:spPr>
          <a:xfrm>
            <a:off x="2123728" y="1491630"/>
            <a:ext cx="1801115" cy="2831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8323DB6F-523E-2030-88C0-8488D3308538}"/>
              </a:ext>
            </a:extLst>
          </p:cNvPr>
          <p:cNvSpPr txBox="1"/>
          <p:nvPr/>
        </p:nvSpPr>
        <p:spPr>
          <a:xfrm>
            <a:off x="2189387" y="1508969"/>
            <a:ext cx="17354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2060"/>
                </a:solidFill>
              </a:rPr>
              <a:t>Оценка качества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60320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8008962" y="-334086"/>
            <a:ext cx="1282042" cy="1563592"/>
            <a:chOff x="10677226" y="-445448"/>
            <a:chExt cx="1709166" cy="2084789"/>
          </a:xfrm>
        </p:grpSpPr>
        <p:sp>
          <p:nvSpPr>
            <p:cNvPr id="12" name="Параллелограмм 11"/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0919742" y="320899"/>
              <a:ext cx="1319505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49809" y="3267040"/>
            <a:ext cx="3818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18"/>
          <p:cNvGrpSpPr/>
          <p:nvPr/>
        </p:nvGrpSpPr>
        <p:grpSpPr>
          <a:xfrm>
            <a:off x="3430155" y="2634590"/>
            <a:ext cx="3555414" cy="635414"/>
            <a:chOff x="1156142" y="3411771"/>
            <a:chExt cx="5872615" cy="847218"/>
          </a:xfrm>
        </p:grpSpPr>
        <p:sp>
          <p:nvSpPr>
            <p:cNvPr id="20" name="TextBox 19"/>
            <p:cNvSpPr txBox="1"/>
            <p:nvPr/>
          </p:nvSpPr>
          <p:spPr>
            <a:xfrm>
              <a:off x="1234281" y="3411771"/>
              <a:ext cx="5716337" cy="84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50"/>
                </a:lnSpc>
              </a:pPr>
              <a:r>
                <a:rPr lang="ru-RU" sz="1125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46 (67,7%) школ с низкими результатами обучения продемонстрировали положительную динамику по результатам ГИА</a:t>
              </a:r>
              <a:endParaRPr lang="ru-RU" sz="1125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156142" y="3420598"/>
              <a:ext cx="5872615" cy="838391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19"/>
          <p:cNvGrpSpPr/>
          <p:nvPr/>
        </p:nvGrpSpPr>
        <p:grpSpPr>
          <a:xfrm>
            <a:off x="45687" y="3425329"/>
            <a:ext cx="2979546" cy="652078"/>
            <a:chOff x="1164525" y="5061873"/>
            <a:chExt cx="5872615" cy="787606"/>
          </a:xfrm>
        </p:grpSpPr>
        <p:sp>
          <p:nvSpPr>
            <p:cNvPr id="24" name="TextBox 23"/>
            <p:cNvSpPr txBox="1"/>
            <p:nvPr/>
          </p:nvSpPr>
          <p:spPr>
            <a:xfrm>
              <a:off x="1225424" y="5085006"/>
              <a:ext cx="5680094" cy="76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50"/>
                </a:lnSpc>
              </a:pPr>
              <a:r>
                <a:rPr lang="ru-RU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 (45%) школ </a:t>
              </a:r>
              <a:r>
                <a:rPr lang="ru-RU" sz="1125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продемонстрировали положительную динамику индекса кадровой обеспеченности </a:t>
              </a:r>
              <a:r>
                <a:rPr lang="ru-RU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ОО</a:t>
              </a:r>
              <a:endPara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1164525" y="5061873"/>
              <a:ext cx="5872615" cy="787606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6" name="Прямая со стрелкой 25"/>
          <p:cNvCxnSpPr/>
          <p:nvPr/>
        </p:nvCxnSpPr>
        <p:spPr>
          <a:xfrm flipV="1">
            <a:off x="1431244" y="1119249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20"/>
          <p:cNvGrpSpPr/>
          <p:nvPr/>
        </p:nvGrpSpPr>
        <p:grpSpPr>
          <a:xfrm>
            <a:off x="1" y="4230585"/>
            <a:ext cx="7009701" cy="614549"/>
            <a:chOff x="1047640" y="6946723"/>
            <a:chExt cx="5937083" cy="1123102"/>
          </a:xfrm>
        </p:grpSpPr>
        <p:sp>
          <p:nvSpPr>
            <p:cNvPr id="37" name="TextBox 36"/>
            <p:cNvSpPr txBox="1"/>
            <p:nvPr/>
          </p:nvSpPr>
          <p:spPr>
            <a:xfrm>
              <a:off x="1047640" y="7155866"/>
              <a:ext cx="5933584" cy="843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25 (86%) муниципалитетах сформирована и в 19 (66%) реализована система мер/мероприятий, направленная на оказание адресной помощи школам-участникам проекта</a:t>
              </a:r>
              <a:endPara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1112108" y="6946723"/>
              <a:ext cx="5872615" cy="1123102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34"/>
          <p:cNvGrpSpPr/>
          <p:nvPr/>
        </p:nvGrpSpPr>
        <p:grpSpPr>
          <a:xfrm>
            <a:off x="5954161" y="1558888"/>
            <a:ext cx="1535126" cy="825767"/>
            <a:chOff x="6900651" y="1229150"/>
            <a:chExt cx="5166977" cy="1307643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00651" y="1367082"/>
              <a:ext cx="5166977" cy="116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 – УЧАСТНИКИ РЕГИОНАЛЬНОГО ПРОЕКТА</a:t>
              </a:r>
            </a:p>
          </p:txBody>
        </p:sp>
      </p:grpSp>
      <p:grpSp>
        <p:nvGrpSpPr>
          <p:cNvPr id="10" name="Группа 34"/>
          <p:cNvGrpSpPr/>
          <p:nvPr/>
        </p:nvGrpSpPr>
        <p:grpSpPr>
          <a:xfrm>
            <a:off x="136179" y="937545"/>
            <a:ext cx="1326040" cy="442726"/>
            <a:chOff x="7222802" y="1229150"/>
            <a:chExt cx="4473842" cy="1442783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38264" y="1317882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ФЕДЕРАЛЬНЫЙ 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СПИСОК</a:t>
              </a:r>
            </a:p>
          </p:txBody>
        </p:sp>
      </p:grpSp>
      <p:grpSp>
        <p:nvGrpSpPr>
          <p:cNvPr id="14" name="Группа 34"/>
          <p:cNvGrpSpPr/>
          <p:nvPr/>
        </p:nvGrpSpPr>
        <p:grpSpPr>
          <a:xfrm>
            <a:off x="155154" y="1517394"/>
            <a:ext cx="1326040" cy="415498"/>
            <a:chOff x="7222802" y="1196904"/>
            <a:chExt cx="4473842" cy="1354051"/>
          </a:xfrm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32950" y="1196904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УЧАСТНИКИ ПРОЕКТА «500+»</a:t>
              </a:r>
            </a:p>
          </p:txBody>
        </p:sp>
      </p:grpSp>
      <p:cxnSp>
        <p:nvCxnSpPr>
          <p:cNvPr id="49" name="Прямая со стрелкой 48"/>
          <p:cNvCxnSpPr/>
          <p:nvPr/>
        </p:nvCxnSpPr>
        <p:spPr>
          <a:xfrm flipV="1">
            <a:off x="7213435" y="1282911"/>
            <a:ext cx="240239" cy="312792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2122015" y="1336052"/>
            <a:ext cx="0" cy="218465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60" idx="2"/>
          </p:cNvCxnSpPr>
          <p:nvPr/>
        </p:nvCxnSpPr>
        <p:spPr>
          <a:xfrm>
            <a:off x="8137486" y="1244398"/>
            <a:ext cx="3050" cy="260800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34"/>
          <p:cNvGrpSpPr/>
          <p:nvPr/>
        </p:nvGrpSpPr>
        <p:grpSpPr>
          <a:xfrm>
            <a:off x="1731161" y="1512121"/>
            <a:ext cx="765445" cy="415498"/>
            <a:chOff x="6988016" y="1225041"/>
            <a:chExt cx="4832106" cy="1354051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988016" y="1225041"/>
              <a:ext cx="4832106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 школ</a:t>
              </a:r>
            </a:p>
          </p:txBody>
        </p:sp>
      </p:grpSp>
      <p:grpSp>
        <p:nvGrpSpPr>
          <p:cNvPr id="18" name="Группа 34"/>
          <p:cNvGrpSpPr/>
          <p:nvPr/>
        </p:nvGrpSpPr>
        <p:grpSpPr>
          <a:xfrm>
            <a:off x="1733913" y="926198"/>
            <a:ext cx="726279" cy="415498"/>
            <a:chOff x="7222802" y="1175164"/>
            <a:chExt cx="4564166" cy="1354051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28592" y="1175164"/>
              <a:ext cx="4458376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75 школ</a:t>
              </a:r>
            </a:p>
          </p:txBody>
        </p:sp>
      </p:grpSp>
      <p:grpSp>
        <p:nvGrpSpPr>
          <p:cNvPr id="19" name="Группа 34"/>
          <p:cNvGrpSpPr/>
          <p:nvPr/>
        </p:nvGrpSpPr>
        <p:grpSpPr>
          <a:xfrm>
            <a:off x="7474465" y="847594"/>
            <a:ext cx="1326040" cy="442726"/>
            <a:chOff x="7222802" y="1229150"/>
            <a:chExt cx="4473842" cy="1442783"/>
          </a:xfrm>
        </p:grpSpPr>
        <p:sp>
          <p:nvSpPr>
            <p:cNvPr id="60" name="Скругленный прямоугольник 5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264" y="1317882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145 школ</a:t>
              </a:r>
            </a:p>
          </p:txBody>
        </p:sp>
      </p:grpSp>
      <p:grpSp>
        <p:nvGrpSpPr>
          <p:cNvPr id="22" name="Группа 34"/>
          <p:cNvGrpSpPr/>
          <p:nvPr/>
        </p:nvGrpSpPr>
        <p:grpSpPr>
          <a:xfrm>
            <a:off x="2732909" y="1502991"/>
            <a:ext cx="794861" cy="415498"/>
            <a:chOff x="6887961" y="1213266"/>
            <a:chExt cx="5481902" cy="1354051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887961" y="1213266"/>
              <a:ext cx="5481902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школ</a:t>
              </a:r>
            </a:p>
          </p:txBody>
        </p:sp>
      </p:grpSp>
      <p:cxnSp>
        <p:nvCxnSpPr>
          <p:cNvPr id="65" name="Прямая со стрелкой 64"/>
          <p:cNvCxnSpPr/>
          <p:nvPr/>
        </p:nvCxnSpPr>
        <p:spPr>
          <a:xfrm flipV="1">
            <a:off x="2438519" y="1135288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104" idx="3"/>
            <a:endCxn id="117" idx="1"/>
          </p:cNvCxnSpPr>
          <p:nvPr/>
        </p:nvCxnSpPr>
        <p:spPr>
          <a:xfrm>
            <a:off x="6178703" y="1142226"/>
            <a:ext cx="285416" cy="309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1473054" y="1696945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V="1">
            <a:off x="2498817" y="1708193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34"/>
          <p:cNvGrpSpPr/>
          <p:nvPr/>
        </p:nvGrpSpPr>
        <p:grpSpPr>
          <a:xfrm>
            <a:off x="7508076" y="1492627"/>
            <a:ext cx="1326040" cy="430652"/>
            <a:chOff x="7222802" y="1229150"/>
            <a:chExt cx="4473842" cy="1403436"/>
          </a:xfrm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238264" y="1278535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96 школ</a:t>
              </a:r>
            </a:p>
          </p:txBody>
        </p:sp>
      </p:grpSp>
      <p:grpSp>
        <p:nvGrpSpPr>
          <p:cNvPr id="27" name="Группа 34"/>
          <p:cNvGrpSpPr/>
          <p:nvPr/>
        </p:nvGrpSpPr>
        <p:grpSpPr>
          <a:xfrm>
            <a:off x="3637838" y="931537"/>
            <a:ext cx="719729" cy="418739"/>
            <a:chOff x="7191891" y="1180063"/>
            <a:chExt cx="4535657" cy="1342217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91891" y="1180063"/>
              <a:ext cx="4535657" cy="133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31 школа</a:t>
              </a:r>
            </a:p>
          </p:txBody>
        </p:sp>
      </p:grpSp>
      <p:grpSp>
        <p:nvGrpSpPr>
          <p:cNvPr id="28" name="Группа 19"/>
          <p:cNvGrpSpPr/>
          <p:nvPr/>
        </p:nvGrpSpPr>
        <p:grpSpPr>
          <a:xfrm>
            <a:off x="65421" y="2634590"/>
            <a:ext cx="3000557" cy="658698"/>
            <a:chOff x="1160968" y="5053877"/>
            <a:chExt cx="5933245" cy="795602"/>
          </a:xfrm>
        </p:grpSpPr>
        <p:sp>
          <p:nvSpPr>
            <p:cNvPr id="78" name="TextBox 77"/>
            <p:cNvSpPr txBox="1"/>
            <p:nvPr/>
          </p:nvSpPr>
          <p:spPr>
            <a:xfrm>
              <a:off x="1160968" y="5053877"/>
              <a:ext cx="5933245" cy="762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50"/>
                </a:lnSpc>
              </a:pPr>
              <a:r>
                <a:rPr lang="ru-RU" sz="1125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114 (71,3%) школ продемонстрировали положительную динамику индекса материально-технической оснащенности </a:t>
              </a:r>
              <a:r>
                <a:rPr lang="ru-RU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ОО</a:t>
              </a:r>
              <a:endPara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1164525" y="5061873"/>
              <a:ext cx="5872615" cy="787606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2" name="Скругленный прямоугольник 81"/>
          <p:cNvSpPr/>
          <p:nvPr/>
        </p:nvSpPr>
        <p:spPr>
          <a:xfrm>
            <a:off x="3395230" y="3437851"/>
            <a:ext cx="3581881" cy="614360"/>
          </a:xfrm>
          <a:prstGeom prst="roundRect">
            <a:avLst/>
          </a:prstGeom>
          <a:noFill/>
          <a:ln w="635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0" y="2108625"/>
            <a:ext cx="6002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 РЕАЛИЗАЦИИ  ПРОЕКТА  В  2025 году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976" y="1605768"/>
            <a:ext cx="324078" cy="25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Прямая со стрелкой 75"/>
          <p:cNvCxnSpPr/>
          <p:nvPr/>
        </p:nvCxnSpPr>
        <p:spPr>
          <a:xfrm>
            <a:off x="845101" y="1322146"/>
            <a:ext cx="0" cy="218465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3105806" y="1314408"/>
            <a:ext cx="0" cy="218465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34"/>
          <p:cNvGrpSpPr/>
          <p:nvPr/>
        </p:nvGrpSpPr>
        <p:grpSpPr>
          <a:xfrm>
            <a:off x="2701681" y="928440"/>
            <a:ext cx="693549" cy="415498"/>
            <a:chOff x="7222802" y="1202108"/>
            <a:chExt cx="4473842" cy="1354051"/>
          </a:xfrm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233820" y="1202108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 школ</a:t>
              </a:r>
            </a:p>
          </p:txBody>
        </p:sp>
      </p:grpSp>
      <p:grpSp>
        <p:nvGrpSpPr>
          <p:cNvPr id="77" name="Группа 34"/>
          <p:cNvGrpSpPr/>
          <p:nvPr/>
        </p:nvGrpSpPr>
        <p:grpSpPr>
          <a:xfrm>
            <a:off x="3707573" y="1515030"/>
            <a:ext cx="719729" cy="415498"/>
            <a:chOff x="7222802" y="1171002"/>
            <a:chExt cx="2625271" cy="1354051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7222802" y="1229150"/>
              <a:ext cx="2625271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339408" y="1171002"/>
              <a:ext cx="246992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школ</a:t>
              </a:r>
            </a:p>
          </p:txBody>
        </p:sp>
      </p:grpSp>
      <p:cxnSp>
        <p:nvCxnSpPr>
          <p:cNvPr id="88" name="Прямая со стрелкой 87"/>
          <p:cNvCxnSpPr/>
          <p:nvPr/>
        </p:nvCxnSpPr>
        <p:spPr>
          <a:xfrm>
            <a:off x="4064645" y="1340423"/>
            <a:ext cx="0" cy="218465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Группа 34"/>
          <p:cNvGrpSpPr/>
          <p:nvPr/>
        </p:nvGrpSpPr>
        <p:grpSpPr>
          <a:xfrm>
            <a:off x="7508076" y="2621158"/>
            <a:ext cx="1414905" cy="415498"/>
            <a:chOff x="7222802" y="1223476"/>
            <a:chExt cx="4511248" cy="1354051"/>
          </a:xfrm>
        </p:grpSpPr>
        <p:sp>
          <p:nvSpPr>
            <p:cNvPr id="96" name="Скругленный прямоугольник 95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275668" y="1223476"/>
              <a:ext cx="4458382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2024 год</a:t>
              </a:r>
            </a:p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77 + 61 школ</a:t>
              </a:r>
            </a:p>
          </p:txBody>
        </p:sp>
      </p:grpSp>
      <p:cxnSp>
        <p:nvCxnSpPr>
          <p:cNvPr id="98" name="Прямая со стрелкой 97"/>
          <p:cNvCxnSpPr/>
          <p:nvPr/>
        </p:nvCxnSpPr>
        <p:spPr>
          <a:xfrm>
            <a:off x="8146393" y="1850040"/>
            <a:ext cx="3050" cy="260800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V="1">
            <a:off x="3403688" y="1142021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V="1">
            <a:off x="3433263" y="1710608"/>
            <a:ext cx="267822" cy="117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Группа 34"/>
          <p:cNvGrpSpPr/>
          <p:nvPr/>
        </p:nvGrpSpPr>
        <p:grpSpPr>
          <a:xfrm>
            <a:off x="4579106" y="948405"/>
            <a:ext cx="709920" cy="415498"/>
            <a:chOff x="7222802" y="1214816"/>
            <a:chExt cx="4473842" cy="1331829"/>
          </a:xfrm>
        </p:grpSpPr>
        <p:sp>
          <p:nvSpPr>
            <p:cNvPr id="91" name="Скругленный прямоугольник 9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230534" y="1214816"/>
              <a:ext cx="4458377" cy="133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2024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 школ</a:t>
              </a:r>
            </a:p>
          </p:txBody>
        </p:sp>
      </p:grpSp>
      <p:grpSp>
        <p:nvGrpSpPr>
          <p:cNvPr id="94" name="Группа 34"/>
          <p:cNvGrpSpPr/>
          <p:nvPr/>
        </p:nvGrpSpPr>
        <p:grpSpPr>
          <a:xfrm>
            <a:off x="5449715" y="932220"/>
            <a:ext cx="728988" cy="415498"/>
            <a:chOff x="7102637" y="1202568"/>
            <a:chExt cx="4594007" cy="1331829"/>
          </a:xfrm>
        </p:grpSpPr>
        <p:sp>
          <p:nvSpPr>
            <p:cNvPr id="104" name="Скругленный прямоугольник 10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102637" y="1202568"/>
              <a:ext cx="4458377" cy="133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школ</a:t>
              </a: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166" y="992203"/>
            <a:ext cx="411516" cy="2834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5883" y="999422"/>
            <a:ext cx="411516" cy="283489"/>
          </a:xfrm>
          <a:prstGeom prst="rect">
            <a:avLst/>
          </a:prstGeom>
        </p:spPr>
      </p:pic>
      <p:grpSp>
        <p:nvGrpSpPr>
          <p:cNvPr id="106" name="Группа 34"/>
          <p:cNvGrpSpPr/>
          <p:nvPr/>
        </p:nvGrpSpPr>
        <p:grpSpPr>
          <a:xfrm>
            <a:off x="7508076" y="2033856"/>
            <a:ext cx="1344829" cy="422833"/>
            <a:chOff x="7222802" y="1229150"/>
            <a:chExt cx="4537233" cy="1377955"/>
          </a:xfrm>
        </p:grpSpPr>
        <p:sp>
          <p:nvSpPr>
            <p:cNvPr id="107" name="Скругленный прямоугольник 10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301655" y="1253054"/>
              <a:ext cx="4458380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 + 33 школ</a:t>
              </a:r>
            </a:p>
          </p:txBody>
        </p:sp>
      </p:grpSp>
      <p:grpSp>
        <p:nvGrpSpPr>
          <p:cNvPr id="109" name="Группа 34"/>
          <p:cNvGrpSpPr/>
          <p:nvPr/>
        </p:nvGrpSpPr>
        <p:grpSpPr>
          <a:xfrm>
            <a:off x="7489287" y="3228218"/>
            <a:ext cx="1403173" cy="424012"/>
            <a:chOff x="7222802" y="1229150"/>
            <a:chExt cx="4473842" cy="1381797"/>
          </a:xfrm>
        </p:grpSpPr>
        <p:sp>
          <p:nvSpPr>
            <p:cNvPr id="110" name="Скругленный прямоугольник 10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7238262" y="1256896"/>
              <a:ext cx="4458382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год</a:t>
              </a:r>
            </a:p>
            <a:p>
              <a:pPr algn="ctr"/>
              <a:r>
                <a:rPr lang="ru-RU" sz="105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68 + 92 школ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501493" y="3476305"/>
            <a:ext cx="35328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sz="11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(38,4%) школ, функционирующих в зоне риска, продемонстрировали положительную динамику по результатам ГИА</a:t>
            </a:r>
            <a:endParaRPr lang="ru-RU" sz="1125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6965" y="233664"/>
            <a:ext cx="690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РЕЗУЛЬТАТЫ РЕАЛИЗАЦИИ ПРОЕКТА В 2025 ГОДУ</a:t>
            </a:r>
          </a:p>
        </p:txBody>
      </p:sp>
      <p:grpSp>
        <p:nvGrpSpPr>
          <p:cNvPr id="112" name="Группа 34"/>
          <p:cNvGrpSpPr/>
          <p:nvPr/>
        </p:nvGrpSpPr>
        <p:grpSpPr>
          <a:xfrm>
            <a:off x="7529852" y="3835354"/>
            <a:ext cx="1403173" cy="415498"/>
            <a:chOff x="7222802" y="1194355"/>
            <a:chExt cx="4473842" cy="1354051"/>
          </a:xfrm>
        </p:grpSpPr>
        <p:sp>
          <p:nvSpPr>
            <p:cNvPr id="113" name="Скругленный прямоугольник 112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238262" y="1194355"/>
              <a:ext cx="4458382" cy="135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2026 год</a:t>
              </a:r>
            </a:p>
            <a:p>
              <a:pPr algn="ctr"/>
              <a:r>
                <a:rPr lang="ru-RU" sz="105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64 + 46 школ</a:t>
              </a:r>
            </a:p>
          </p:txBody>
        </p:sp>
      </p:grpSp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934" y="2447771"/>
            <a:ext cx="278916" cy="406943"/>
          </a:xfrm>
          <a:prstGeom prst="rect">
            <a:avLst/>
          </a:prstGeom>
        </p:spPr>
      </p:pic>
      <p:cxnSp>
        <p:nvCxnSpPr>
          <p:cNvPr id="115" name="Прямая со стрелкой 114"/>
          <p:cNvCxnSpPr/>
          <p:nvPr/>
        </p:nvCxnSpPr>
        <p:spPr>
          <a:xfrm>
            <a:off x="8170021" y="3009036"/>
            <a:ext cx="3050" cy="260800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764" y="3607437"/>
            <a:ext cx="278916" cy="406943"/>
          </a:xfrm>
          <a:prstGeom prst="rect">
            <a:avLst/>
          </a:prstGeom>
        </p:spPr>
      </p:pic>
      <p:grpSp>
        <p:nvGrpSpPr>
          <p:cNvPr id="116" name="Группа 34"/>
          <p:cNvGrpSpPr/>
          <p:nvPr/>
        </p:nvGrpSpPr>
        <p:grpSpPr>
          <a:xfrm>
            <a:off x="6464119" y="935241"/>
            <a:ext cx="709920" cy="415498"/>
            <a:chOff x="7222802" y="1202324"/>
            <a:chExt cx="4473842" cy="1331829"/>
          </a:xfrm>
        </p:grpSpPr>
        <p:sp>
          <p:nvSpPr>
            <p:cNvPr id="117" name="Скругленный прямоугольник 11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7238267" y="1202324"/>
              <a:ext cx="4458377" cy="133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2026 год</a:t>
              </a:r>
            </a:p>
            <a:p>
              <a:pPr algn="ctr"/>
              <a:r>
                <a:rPr lang="ru-RU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школ</a:t>
              </a:r>
            </a:p>
          </p:txBody>
        </p:sp>
      </p:grpSp>
      <p:cxnSp>
        <p:nvCxnSpPr>
          <p:cNvPr id="119" name="Прямая со стрелкой 118"/>
          <p:cNvCxnSpPr/>
          <p:nvPr/>
        </p:nvCxnSpPr>
        <p:spPr>
          <a:xfrm>
            <a:off x="6805062" y="1322920"/>
            <a:ext cx="3050" cy="260800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244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50825" y="1755775"/>
            <a:ext cx="85696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Arial" charset="0"/>
              </a:rPr>
              <a:t>Спасибо за внимание!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3347864" y="4227934"/>
            <a:ext cx="468052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charset="0"/>
              </a:rPr>
              <a:t>e-mail: ustimenko2501@mail.ru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charset="0"/>
              </a:rPr>
              <a:t>тел.:(8652) </a:t>
            </a:r>
            <a:r>
              <a:rPr lang="en-US" sz="1600" b="1" dirty="0">
                <a:solidFill>
                  <a:srgbClr val="002060"/>
                </a:solidFill>
                <a:latin typeface="Arial" charset="0"/>
              </a:rPr>
              <a:t>997729 (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</a:rPr>
              <a:t>доб.204)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1599072B-48F7-CDC1-3FF8-6A83B60B1D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6416" y="9415"/>
            <a:ext cx="743776" cy="7803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D211F3F-E769-7E26-2AA4-20A35ABA7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27D875E-6B72-81D9-CC01-5A31440F8DF6}"/>
              </a:ext>
            </a:extLst>
          </p:cNvPr>
          <p:cNvSpPr txBox="1"/>
          <p:nvPr/>
        </p:nvSpPr>
        <p:spPr>
          <a:xfrm>
            <a:off x="867731" y="99369"/>
            <a:ext cx="7726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ПРОЕКТ «РАЗВИТИЕ ЭФФЕКТИВНОЙ МЕЖУРОВНЕВОЙ СИСТЕМЫ АДРЕСНОЙ ПОДДЕРЖКИ ШКОЛ С НИЗКИМИ ОБРАЗОВАТЕЛЬНЫМИ РЕЗУЛЬТАТАМИ» </a:t>
            </a:r>
          </a:p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2025-2029 гг.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54551B24-CD86-8F6E-3AE2-D2E12554C2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99" y="209720"/>
            <a:ext cx="690432" cy="52125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4C37212-0F55-2964-17DE-A92ABB4DFE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269" y="39007"/>
            <a:ext cx="743776" cy="7803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3539878-763D-565B-9DC1-5C76DD8726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139702"/>
            <a:ext cx="408467" cy="104250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50A2CED-388B-E5D0-C34F-3347BC643421}"/>
              </a:ext>
            </a:extLst>
          </p:cNvPr>
          <p:cNvSpPr/>
          <p:nvPr/>
        </p:nvSpPr>
        <p:spPr>
          <a:xfrm>
            <a:off x="449582" y="2012883"/>
            <a:ext cx="2105269" cy="1296144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472B271-FAA1-08A6-9D38-B5E196854BEE}"/>
              </a:ext>
            </a:extLst>
          </p:cNvPr>
          <p:cNvSpPr txBox="1"/>
          <p:nvPr/>
        </p:nvSpPr>
        <p:spPr>
          <a:xfrm>
            <a:off x="377111" y="2257159"/>
            <a:ext cx="225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ОРГАНИЗАЦИОННАЯ СТРУКТУРА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ПРОЕКТА</a:t>
            </a:r>
          </a:p>
        </p:txBody>
      </p:sp>
      <p:pic>
        <p:nvPicPr>
          <p:cNvPr id="10" name="Рисунок 9" descr="Изображение выглядит как текст, снимок экрана, чек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F942DE5A-165D-D615-0AD3-0E916F1E8B6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301450"/>
            <a:ext cx="4341227" cy="37580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3717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6167" y="1338943"/>
            <a:ext cx="3102428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7500"/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- увеличение числа школ, функционирующих в зоне риска снижения образовательных результатов (с 39 школ в 2023 году, до 61школы в 2024 году); 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  <a:p>
            <a:pPr indent="337500">
              <a:buFont typeface="Symbol" panose="05050102010706020507" pitchFamily="18" charset="2"/>
              <a:buChar char=""/>
            </a:pPr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низкий уровень адаптации образовательного процесса к образовательным потребностям обучающихся;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  <a:p>
            <a:pPr indent="337500">
              <a:buFont typeface="Symbol" panose="05050102010706020507" pitchFamily="18" charset="2"/>
              <a:buChar char=""/>
            </a:pPr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низкий уровень </a:t>
            </a:r>
            <a:r>
              <a:rPr lang="ru-RU" sz="1050" dirty="0" err="1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сформированности</a:t>
            </a:r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 профессиональных компетенций педагогических работников в области преодоления учебной неуспешности;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  <a:p>
            <a:pPr indent="337500">
              <a:buFont typeface="Symbol" panose="05050102010706020507" pitchFamily="18" charset="2"/>
              <a:buChar char=""/>
            </a:pPr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низкий уровень управленческих компетенций руководителей общеобразовательных организаций в сфере планирования и реализации деятельности по повышению образовательных результатов обучающихся;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  <a:p>
            <a:pPr indent="337500">
              <a:buFont typeface="Symbol" panose="05050102010706020507" pitchFamily="18" charset="2"/>
              <a:buChar char=""/>
            </a:pPr>
            <a:r>
              <a:rPr lang="ru-RU" sz="105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недостаточная эффективность взаимодействия на муниципальном и школьном уровнях в решении проблем ресурсного обеспечения общеобразовательных организаций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6167" y="1268016"/>
            <a:ext cx="3174274" cy="365015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611880" y="2714268"/>
            <a:ext cx="274320" cy="757646"/>
          </a:xfrm>
          <a:prstGeom prst="rightArrow">
            <a:avLst/>
          </a:prstGeom>
          <a:noFill/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360" y="1268208"/>
            <a:ext cx="2629276" cy="3649958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867731" y="99369"/>
            <a:ext cx="7726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ПРОЕКТ «РАЗВИТИЕ ЭФФЕКТИВНОЙ МЕЖУРОВНЕВОЙ СИСТЕМЫ АДРЕСНОЙ ПОДДЕРЖКИ ШКОЛ С НИЗКИМИ ОБРАЗОВАТЕЛЬНЫМИ РЕЗУЛЬТАТАМИ» </a:t>
            </a:r>
          </a:p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2025-2029 гг.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99" y="209720"/>
            <a:ext cx="690432" cy="52125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877" y="1268017"/>
            <a:ext cx="301778" cy="301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929845" y="1417432"/>
            <a:ext cx="1973442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/>
            <a:r>
              <a:rPr lang="ru-RU" sz="105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 - </a:t>
            </a:r>
            <a:r>
              <a:rPr lang="ru-RU" sz="1050" kern="1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/>
              </a:rPr>
              <a:t>повышение качества образования в школах с низкими результатами обучения и в школах, функционирующих в зоне риска снижения образовательных результатов, за счет создания эффективной межуровневой системы адресной поддержки школ, включающей повышение педагогического и профессионального мастерства педагогических работников и управленческих кадров, выявление и устранение факторов риска и ресурсных дефицитов в общеобразовательных организациях</a:t>
            </a:r>
            <a:endParaRPr lang="ru-RU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81335" y="1242809"/>
            <a:ext cx="2070463" cy="365015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381" y="1338943"/>
            <a:ext cx="306350" cy="31092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9139A58-E423-E6D8-2D65-15A316760B8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269" y="39007"/>
            <a:ext cx="743776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07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8701" y="192329"/>
            <a:ext cx="6536531" cy="41833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1800" dirty="0">
                <a:solidFill>
                  <a:srgbClr val="4472C4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ДОКУМЕНТЫ, РЕГЛАМЕНТИРУЮЩИЕ ДЕЯТЕЛЬНОСТЬ ПО РЕАЛИЗАЦИИ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68344" y="192329"/>
            <a:ext cx="1296144" cy="579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91761"/>
            <a:ext cx="743776" cy="7803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1660"/>
            <a:ext cx="2455365" cy="125192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871" y="951634"/>
            <a:ext cx="2736304" cy="119117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147" y="938851"/>
            <a:ext cx="2874435" cy="1172364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Выноска 3 (без границы) 12"/>
          <p:cNvSpPr/>
          <p:nvPr/>
        </p:nvSpPr>
        <p:spPr>
          <a:xfrm rot="10800000">
            <a:off x="133781" y="2412904"/>
            <a:ext cx="2520280" cy="2160240"/>
          </a:xfrm>
          <a:prstGeom prst="callout3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ыноска 3 (без границы) 17"/>
          <p:cNvSpPr/>
          <p:nvPr/>
        </p:nvSpPr>
        <p:spPr>
          <a:xfrm rot="10800000">
            <a:off x="3133871" y="2412904"/>
            <a:ext cx="2520280" cy="2160240"/>
          </a:xfrm>
          <a:prstGeom prst="callout3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 3 (без границы) 18"/>
          <p:cNvSpPr/>
          <p:nvPr/>
        </p:nvSpPr>
        <p:spPr>
          <a:xfrm rot="10800000">
            <a:off x="6133960" y="2394372"/>
            <a:ext cx="2520280" cy="2160240"/>
          </a:xfrm>
          <a:prstGeom prst="callout3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79512" y="2403736"/>
            <a:ext cx="2592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/>
              <a:t>ПОСТАНОВЛЕНИЕ ПРАВИТЕЛЬСТВА СТАВРОПОЛЬСКОГО КРАЯ от 16 апреля 2025 года №213-П «О внесении изменений в краевую программу «Дети Ставрополья», утвержденную постановлением Правительства Ставропольского края от 22 июня 2020 г. №334-п»</a:t>
            </a:r>
          </a:p>
          <a:p>
            <a:r>
              <a:rPr lang="ru-RU" sz="1000" i="1" dirty="0"/>
              <a:t>Включено мероприятие – реализация в Ставропольском крае комплексного проекта «Развитие эффективной межуровневой системы адресной поддержки школ с низкими результатами обучения» на 2025-2029 гг.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13398" y="2394372"/>
            <a:ext cx="25202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/>
              <a:t>ПРИКАЗ СКИРО ПК и ПРО от 27 января 2025 года №24-о/д «О реализации комплексного проекта «Развитие эффективной межуровневой системы адресной поддержки школ с низкими образовательными результатами»</a:t>
            </a:r>
          </a:p>
          <a:p>
            <a:endParaRPr lang="ru-RU" sz="1000" b="1" dirty="0"/>
          </a:p>
          <a:p>
            <a:r>
              <a:rPr lang="ru-RU" sz="1000" i="1" dirty="0"/>
              <a:t>Утвержден комплексный проект «Развитие эффективной межуровневой системы адресной поддержки школ с низкими результатами обучения» на 2025-2029 гг.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2829" y="2439399"/>
            <a:ext cx="23396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/>
              <a:t>Приказ СКИРО ПК и ПРО от__№____ «О реализации комплексного проекта по развитию эффективной межуровневой системы адресной поддержки школ с низкими результатами обучения на 2025-2029 гг. в рамках краевой программы «Дети Ставрополья»</a:t>
            </a:r>
          </a:p>
          <a:p>
            <a:r>
              <a:rPr lang="ru-RU" sz="1000" dirty="0"/>
              <a:t>Утверждены:</a:t>
            </a:r>
          </a:p>
          <a:p>
            <a:pPr marL="171450" indent="-171450">
              <a:buFontTx/>
              <a:buChar char="-"/>
            </a:pPr>
            <a:r>
              <a:rPr lang="ru-RU" sz="1000" dirty="0"/>
              <a:t>список муниципальных координаторов проекта;</a:t>
            </a:r>
          </a:p>
          <a:p>
            <a:pPr marL="171450" indent="-171450">
              <a:buFontTx/>
              <a:buChar char="-"/>
            </a:pPr>
            <a:r>
              <a:rPr lang="ru-RU" sz="1000" dirty="0"/>
              <a:t>региональный план мероприятий по реализации проекта</a:t>
            </a:r>
          </a:p>
          <a:p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255717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229454" y="112426"/>
            <a:ext cx="6421351" cy="147732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выявления общеобразовательных организаций, имеющих низкие образовательные результаты обучающихся на основе комплексного анализа данных об образовательных организациях, в том числе данных о качестве образования, утвержденная приказом Федеральной службы по надзору в сфере образования и науки от 19.08.2020 № 847</a:t>
            </a:r>
            <a:endParaRPr lang="ru-RU" sz="15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8008957" y="-360211"/>
            <a:ext cx="1554006" cy="1563592"/>
            <a:chOff x="10677226" y="-445448"/>
            <a:chExt cx="2071739" cy="2084789"/>
          </a:xfrm>
        </p:grpSpPr>
        <p:sp>
          <p:nvSpPr>
            <p:cNvPr id="12" name="Параллелограмм 11"/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0776032" y="405749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КРИТЕРИИ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7D4D489-47E8-F276-4E7A-8AFB58651A75}"/>
              </a:ext>
            </a:extLst>
          </p:cNvPr>
          <p:cNvSpPr txBox="1"/>
          <p:nvPr/>
        </p:nvSpPr>
        <p:spPr>
          <a:xfrm>
            <a:off x="498542" y="1971889"/>
            <a:ext cx="8178530" cy="3232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257175" algn="just">
              <a:buFont typeface="+mj-lt"/>
              <a:buAutoNum type="arabicPeriod"/>
            </a:pP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ОО, в которых не менее чем по двум оценочным процедурам в предыдущем учебном году были зафиксированы низкие результаты.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257175" algn="just">
              <a:buFont typeface="+mj-lt"/>
              <a:buAutoNum type="arabicPeriod"/>
            </a:pP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ОО, в которых хотя бы по одной оценочной процедуре в каждом из двух предыдущих учебных лет были зафиксированы низкие результаты.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проводится по результатам следующих процедур: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ВПР по математике (5 класс);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ВПР по математике (6 класс);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ВПР по русскому языку (5 класс);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ВПР по русскому языку (6 класс);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ОГЭ по математике;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ОГЭ по русскому языку;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ЕГЭ по математике (базовый);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ЕГЭ по математике (профильный);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/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ЕГЭ по русскому языку.</a:t>
            </a:r>
            <a:endParaRPr lang="ru-RU" sz="12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анализе данных ОГЭ и ЕГЭ учитываются результаты участников, полученные до пересдач, при этом результаты выпускников прошлых лет не учитываются.</a:t>
            </a:r>
            <a:endParaRPr lang="ru-RU" sz="12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9F99F92-A2A0-F961-5734-71D480EDF5FE}"/>
              </a:ext>
            </a:extLst>
          </p:cNvPr>
          <p:cNvSpPr txBox="1"/>
          <p:nvPr/>
        </p:nvSpPr>
        <p:spPr>
          <a:xfrm>
            <a:off x="804963" y="1592958"/>
            <a:ext cx="7565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" marR="50959" indent="337185" algn="just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перечень школ с «низкими результатами» включаются те, которые удовлетворяют как минимум одному из следующих критериев: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7759EAD4-24E3-9D4D-7673-1B6D3D761A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437" y="1533839"/>
            <a:ext cx="306350" cy="31092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54" y="192129"/>
            <a:ext cx="845669" cy="642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85" y="4608890"/>
            <a:ext cx="301778" cy="3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3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740158" y="112425"/>
            <a:ext cx="7390336" cy="55399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ОЦЕНОЧНЫХ ПРОЦЕДУР (МАТЕМАТИКА, РУССКИЙ ЯЗЫК)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2024, 2025 ГГ.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8008957" y="-360211"/>
            <a:ext cx="1282041" cy="1563592"/>
            <a:chOff x="10677226" y="-445448"/>
            <a:chExt cx="1709166" cy="2084789"/>
          </a:xfrm>
        </p:grpSpPr>
        <p:sp>
          <p:nvSpPr>
            <p:cNvPr id="12" name="Параллелограмм 11"/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0776032" y="405749"/>
              <a:ext cx="155244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10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2" y="54760"/>
            <a:ext cx="1009650" cy="76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Изображение выглядит как текст, снимок экрана, число, линия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5E6ADC38-2DEB-9D70-9B11-EAF282838D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6107"/>
            <a:ext cx="9144000" cy="359734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1398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8CDAAE5-CCE8-B5B6-67CD-895838841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B8EFDA98-2E37-FE2F-93DE-124575E9A315}"/>
              </a:ext>
            </a:extLst>
          </p:cNvPr>
          <p:cNvSpPr/>
          <p:nvPr/>
        </p:nvSpPr>
        <p:spPr>
          <a:xfrm>
            <a:off x="740158" y="112425"/>
            <a:ext cx="7390336" cy="55399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С НИЗКИМИ РЕЗУЛЬТАТАМИ ОБУЧЕНИЯ, ВКЛЮЧЕННЫЕ В ФЕДЕРАЛЬНЫЙ СПИСОК ПО РЕЗУЛЬТАТАМ ОП 2024, 2025 ГОДА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EA39B061-1FF7-8E93-BF11-A52C1602CB2D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E7AE49F1-A4C5-28DC-C7E7-CB1B485E27FA}"/>
              </a:ext>
            </a:extLst>
          </p:cNvPr>
          <p:cNvGrpSpPr/>
          <p:nvPr/>
        </p:nvGrpSpPr>
        <p:grpSpPr>
          <a:xfrm>
            <a:off x="8008957" y="-360211"/>
            <a:ext cx="1282041" cy="1563592"/>
            <a:chOff x="10677226" y="-445448"/>
            <a:chExt cx="1709166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CF3C3C42-9B05-BD91-B994-CAC5856BC364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E974C28F-E30B-62A8-C25E-DAF1B876ECC8}"/>
                </a:ext>
              </a:extLst>
            </p:cNvPr>
            <p:cNvSpPr/>
            <p:nvPr/>
          </p:nvSpPr>
          <p:spPr>
            <a:xfrm>
              <a:off x="10776032" y="405749"/>
              <a:ext cx="155244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10" name="Picture 11" descr="C:\Users\Администратор\Desktop\СКИРО (2).png">
            <a:extLst>
              <a:ext uri="{FF2B5EF4-FFF2-40B4-BE49-F238E27FC236}">
                <a16:creationId xmlns="" xmlns:a16="http://schemas.microsoft.com/office/drawing/2014/main" id="{A5F81D06-39C1-D078-6FF8-FF0BBAE2C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2" y="54760"/>
            <a:ext cx="1009650" cy="76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C4F2E769-33D2-9815-6728-2CBEEB3932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" y="1149592"/>
            <a:ext cx="9115788" cy="286231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3513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818B1BE-FC7A-9617-9AA0-0F0335D9A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1B72CCE1-CA34-2004-A642-2B223B8C7981}"/>
              </a:ext>
            </a:extLst>
          </p:cNvPr>
          <p:cNvSpPr/>
          <p:nvPr/>
        </p:nvSpPr>
        <p:spPr>
          <a:xfrm>
            <a:off x="1238272" y="204819"/>
            <a:ext cx="6052181" cy="55399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СРЕДНЕГО БАЛЛА ПО ГИА ШКОЛЫ ОТ СРЕДНЕГО БАЛЛА ПО РЕГИОНУ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6B7208C7-5641-F672-1F82-1FF95A5EB5EE}"/>
              </a:ext>
            </a:extLst>
          </p:cNvPr>
          <p:cNvSpPr/>
          <p:nvPr/>
        </p:nvSpPr>
        <p:spPr>
          <a:xfrm>
            <a:off x="7974821" y="304475"/>
            <a:ext cx="1002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1500" b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3" name="Группа 9">
            <a:extLst>
              <a:ext uri="{FF2B5EF4-FFF2-40B4-BE49-F238E27FC236}">
                <a16:creationId xmlns="" xmlns:a16="http://schemas.microsoft.com/office/drawing/2014/main" id="{B2D2B926-D214-2452-67A9-4B55AE5D5E93}"/>
              </a:ext>
            </a:extLst>
          </p:cNvPr>
          <p:cNvGrpSpPr/>
          <p:nvPr/>
        </p:nvGrpSpPr>
        <p:grpSpPr>
          <a:xfrm>
            <a:off x="8008957" y="-360211"/>
            <a:ext cx="1554006" cy="1563592"/>
            <a:chOff x="10677226" y="-445448"/>
            <a:chExt cx="2071739" cy="2084789"/>
          </a:xfrm>
        </p:grpSpPr>
        <p:sp>
          <p:nvSpPr>
            <p:cNvPr id="12" name="Параллелограмм 11">
              <a:extLst>
                <a:ext uri="{FF2B5EF4-FFF2-40B4-BE49-F238E27FC236}">
                  <a16:creationId xmlns="" xmlns:a16="http://schemas.microsoft.com/office/drawing/2014/main" id="{44F39E1A-A7EF-863A-C3F1-BDC9555C5B5D}"/>
                </a:ext>
              </a:extLst>
            </p:cNvPr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54000" rIns="0" bIns="28186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EC311104-4217-3929-5797-39CF339EA2E7}"/>
                </a:ext>
              </a:extLst>
            </p:cNvPr>
            <p:cNvSpPr/>
            <p:nvPr/>
          </p:nvSpPr>
          <p:spPr>
            <a:xfrm>
              <a:off x="10776032" y="405749"/>
              <a:ext cx="197293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КРИТЕРИИ</a:t>
              </a:r>
              <a:endParaRPr lang="ru-RU" b="1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24B6733-8BE6-BDDB-0AE3-F7E21F09CDF6}"/>
              </a:ext>
            </a:extLst>
          </p:cNvPr>
          <p:cNvSpPr txBox="1"/>
          <p:nvPr/>
        </p:nvSpPr>
        <p:spPr>
          <a:xfrm>
            <a:off x="539552" y="1262163"/>
            <a:ext cx="7848871" cy="250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 fontAlgn="auto">
              <a:spcBef>
                <a:spcPts val="0"/>
              </a:spcBef>
              <a:spcAft>
                <a:spcPts val="750"/>
              </a:spcAft>
            </a:pPr>
            <a:r>
              <a:rPr lang="ru-RU" sz="15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расчета отклонения среднего балла школы от среднего балла по региону по результатам ГИА (коэффициент отклонения по ГИА)</a:t>
            </a:r>
            <a:r>
              <a:rPr lang="ru-RU" sz="15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вычисляется среднее значение всех относительных баллов школы по результатам ЕГЭ и ОГЭ за последний год по всем предметам, вынесенным на государственную итоговую аттестацию, как отношение среднего балла школы по предмету к среднему баллу по региону. Средний относительный балл вычисляется как среднее арифметическое отношений средних значений всех относительных баллов. Под отклонением понимается отклонение от единицы. </a:t>
            </a:r>
          </a:p>
          <a:p>
            <a:pPr indent="342900" algn="just" fontAlgn="auto">
              <a:spcBef>
                <a:spcPts val="0"/>
              </a:spcBef>
              <a:spcAft>
                <a:spcPts val="750"/>
              </a:spcAft>
            </a:pPr>
            <a:r>
              <a:rPr lang="ru-RU" sz="1500" b="1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Отрицательное значение </a:t>
            </a:r>
            <a:r>
              <a:rPr lang="ru-RU" sz="1500" b="1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отклонения является показателем стабильности успеваемости или положительной динамики качества обучения, положительное говорит о существовании определенных проблем, связанных с качеством образования.</a:t>
            </a:r>
            <a:endParaRPr lang="ru-RU" sz="1500" b="1" dirty="0">
              <a:solidFill>
                <a:srgbClr val="4472C4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9317AAF-5984-6757-318F-0093E949D6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20" y="1262163"/>
            <a:ext cx="306350" cy="3109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6644CA8-BF84-EEB5-EE38-2ADE4D168C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71" y="2931790"/>
            <a:ext cx="301778" cy="3017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92" y="86194"/>
            <a:ext cx="101050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728085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СКИРО ПК и П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СКИРО ПК и ПРО</Template>
  <TotalTime>1048</TotalTime>
  <Words>1195</Words>
  <Application>Microsoft Office PowerPoint</Application>
  <PresentationFormat>Экран (16:9)</PresentationFormat>
  <Paragraphs>167</Paragraphs>
  <Slides>20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Шаблон СКИРО ПК и ПРО</vt:lpstr>
      <vt:lpstr>Тема Office</vt:lpstr>
      <vt:lpstr>1_Тема Office</vt:lpstr>
      <vt:lpstr>2_Тема Office</vt:lpstr>
      <vt:lpstr>3_Тема Office</vt:lpstr>
      <vt:lpstr>4_Тема Office</vt:lpstr>
      <vt:lpstr>ЭФФЕКТИВНАЯ МЕЖУРОВНЕВАЯ СИСТЕМА АДРЕСНОЙ ПОДДЕРЖКИ ШКОЛ С НИЗКИМИ РЕЗУЛЬТАТАМИ ОБУЧЕНИЯ: МАКРО- и МИКРОРИСКИ, ПЕРСПЕКТИВЫ РАЗВИТИЯ В 2026 ГОДУ</vt:lpstr>
      <vt:lpstr>Презентация PowerPoint</vt:lpstr>
      <vt:lpstr>Презентация PowerPoint</vt:lpstr>
      <vt:lpstr>Презентация PowerPoint</vt:lpstr>
      <vt:lpstr>ДОКУМЕНТЫ, РЕГЛАМЕНТИРУЮЩИЕ ДЕЯТЕЛЬНОСТЬ ПО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МЕРОПРИЯТИЯ ПРОЕКТА В 2026 ГОДУ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HP</dc:creator>
  <cp:lastModifiedBy>HP</cp:lastModifiedBy>
  <cp:revision>51</cp:revision>
  <cp:lastPrinted>2026-02-13T07:02:40Z</cp:lastPrinted>
  <dcterms:created xsi:type="dcterms:W3CDTF">2025-02-18T07:56:00Z</dcterms:created>
  <dcterms:modified xsi:type="dcterms:W3CDTF">2026-02-24T11:23:56Z</dcterms:modified>
</cp:coreProperties>
</file>